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83" r:id="rId11"/>
    <p:sldId id="277"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8"/>
    <p:restoredTop sz="96327"/>
  </p:normalViewPr>
  <p:slideViewPr>
    <p:cSldViewPr snapToGrid="0" snapToObjects="1">
      <p:cViewPr varScale="1">
        <p:scale>
          <a:sx n="107" d="100"/>
          <a:sy n="107" d="100"/>
        </p:scale>
        <p:origin x="14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Integrated Marketing Communications</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br>
              <a:rPr lang="en-US" b="1" dirty="0">
                <a:solidFill>
                  <a:srgbClr val="E36436"/>
                </a:solidFill>
                <a:latin typeface="Helvetica Neue" panose="02000503000000020004" pitchFamily="2" charset="0"/>
                <a:ea typeface="Helvetica Neue" panose="02000503000000020004" pitchFamily="2" charset="0"/>
                <a:cs typeface="Helvetica Neue" panose="02000503000000020004" pitchFamily="2" charset="0"/>
              </a:rPr>
            </a:br>
            <a:r>
              <a:rPr lang="en-US" sz="3200" i="1" dirty="0">
                <a:solidFill>
                  <a:srgbClr val="E36436"/>
                </a:solidFill>
                <a:latin typeface="Helvetica Oblique" pitchFamily="2" charset="0"/>
                <a:ea typeface="Helvetica Neue" panose="02000503000000020004" pitchFamily="2" charset="0"/>
                <a:cs typeface="Helvetica Neue" panose="02000503000000020004" pitchFamily="2" charset="0"/>
              </a:rPr>
              <a:t>If Applicable</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477078" y="1746113"/>
            <a:ext cx="5966452" cy="4301642"/>
          </a:xfrm>
        </p:spPr>
        <p:txBody>
          <a:bodyPr>
            <a:normAutofit lnSpcReduction="10000"/>
          </a:bodyPr>
          <a:lstStyle/>
          <a:p>
            <a:r>
              <a:rPr lang="en-US" sz="24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Software and Hardware Tools</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Communication Management </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Tableau/Data Studio Analytics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Sprout Social</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Emma Audience Increase</a:t>
            </a:r>
          </a:p>
          <a:p>
            <a:pPr lvl="2"/>
            <a:r>
              <a:rPr lang="en-US" sz="1600" b="1"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PhotoShelter</a:t>
            </a:r>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Data Management</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Asana Project Management</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BrightEdge Keyword Management</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APM Music License</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Meltwater Media Management</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Hardware </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Drone (US based)</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Cameras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Wireless Mics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Light Bars</a:t>
            </a:r>
          </a:p>
          <a:p>
            <a:pPr lvl="1"/>
            <a:endPar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2"/>
            <a:endPar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1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466642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2511772725"/>
              </p:ext>
            </p:extLst>
          </p:nvPr>
        </p:nvGraphicFramePr>
        <p:xfrm>
          <a:off x="838199" y="1372630"/>
          <a:ext cx="10515600" cy="4253792"/>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Academic Marketing Communicators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2.2 - Align processes and resources, such as staffing, facilities, technology, and other assets to strategic priorities</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$140,000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new IMC department will need to have marketing communicators positioned in each of the Academic Units that currently do not have representation.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not funded, two of the eight colleges will not have embedded marketing communications support. IMC would need to split current marketing communicators’ responsibilities to accommodate all academic units.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normAutofit/>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Advertising Funding – $1,200,000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Marketing Tools – $400,000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Marketing Communicators – $ 140,000</a:t>
            </a:r>
          </a:p>
          <a:p>
            <a:pPr marL="514350" indent="-514350">
              <a:buFont typeface="+mj-lt"/>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$1,740,000</a:t>
            </a:r>
          </a:p>
        </p:txBody>
      </p:sp>
    </p:spTree>
    <p:extLst>
      <p:ext uri="{BB962C8B-B14F-4D97-AF65-F5344CB8AC3E}">
        <p14:creationId xmlns:p14="http://schemas.microsoft.com/office/powerpoint/2010/main" val="822068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Integrated Marketing Communications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IMC</a:t>
            </a: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What has been done in your area to support this priority?</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Formed the Integrated Marketing Communications department</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Created a team in the last 5-months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What has been done in your area to support this priority?</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Built cross-campus collaboration </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Focused organization on supporting academic units and changed the perspective of marketing at SHSU</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What has been done in your area to support this priority?</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Implemented a comprehensive project management system that will connect all marketing communicators to manage projects more effectively and build support among the team.</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Implemented a story collaboration form that will provide a place for campus stakeholders to share stories with the marketing communicators and the IMC team</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What has been done in your area to support this priority?</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Prioritized building relationships with alumni, legislators and community members.</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Prioritized building relationships with local and Houston media.</a:t>
            </a:r>
          </a:p>
          <a:p>
            <a:pPr marL="1257300" lvl="2" indent="-342900">
              <a:buFont typeface="+mj-lt"/>
              <a:buAutoNum type="arabicPeriod"/>
            </a:pPr>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Began support to SHSU institutions and centers for a planned effort to elevate their efforts.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930126308"/>
              </p:ext>
            </p:extLst>
          </p:nvPr>
        </p:nvGraphicFramePr>
        <p:xfrm>
          <a:off x="838199" y="1372630"/>
          <a:ext cx="10515600" cy="4470873"/>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Advertising Funding</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3.4:  Identify/improve, promulgate, and leverage the SHSU brand</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$1,200,000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university is in the process of moving through our brand discovery which will provide us with the foundation, personality, pillars and promise of SHSU. The outcome of this effort will provide creative expression for the university moving forward for many years. The brand launch will in FY24 will need support for comprehensive brand advertising for the university and our athletic program.</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funded, we will have the risk of expectational growth in our student enrollment. We will need to manage the growth with the ability to provide service. If not funded, we will risk spending time and capital on a rebranding effort without the advantage of launching it to the region.</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br>
              <a:rPr lang="en-US" b="1" dirty="0">
                <a:solidFill>
                  <a:srgbClr val="E36436"/>
                </a:solidFill>
                <a:latin typeface="Helvetica Neue" panose="02000503000000020004" pitchFamily="2" charset="0"/>
                <a:ea typeface="Helvetica Neue" panose="02000503000000020004" pitchFamily="2" charset="0"/>
                <a:cs typeface="Helvetica Neue" panose="02000503000000020004" pitchFamily="2" charset="0"/>
              </a:rPr>
            </a:br>
            <a:r>
              <a:rPr lang="en-US" sz="3200" i="1" dirty="0">
                <a:solidFill>
                  <a:srgbClr val="E36436"/>
                </a:solidFill>
                <a:latin typeface="Helvetica Oblique" pitchFamily="2" charset="0"/>
                <a:ea typeface="Helvetica Neue" panose="02000503000000020004" pitchFamily="2" charset="0"/>
                <a:cs typeface="Helvetica Neue" panose="02000503000000020004" pitchFamily="2" charset="0"/>
              </a:rPr>
              <a:t>If Applicable</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477078" y="1746113"/>
            <a:ext cx="5966452" cy="4301642"/>
          </a:xfrm>
        </p:spPr>
        <p:txBody>
          <a:bodyPr>
            <a:normAutofit fontScale="92500" lnSpcReduction="20000"/>
          </a:bodyPr>
          <a:lstStyle/>
          <a:p>
            <a:r>
              <a:rPr lang="en-US" sz="24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Brand/Athletics Advertising Channels</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Outdoor </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Billboards/Bulletins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Moving Billboards</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TV</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Mountain digital placement</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YouTube</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Univision</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Digital</a:t>
            </a:r>
          </a:p>
          <a:p>
            <a:pPr lvl="2"/>
            <a:r>
              <a:rPr lang="en-US" sz="1600" b="1"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SnapChat</a:t>
            </a:r>
            <a:endPar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Facebook/Instagram</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LinkedIn</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Google AdWords</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Print</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Houston Business Journal</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Woodlands Chamber</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Texas Monthly</a:t>
            </a:r>
          </a:p>
          <a:p>
            <a:pPr lvl="1"/>
            <a:endPar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2"/>
            <a:endPar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1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4" name="Content Placeholder 2">
            <a:extLst>
              <a:ext uri="{FF2B5EF4-FFF2-40B4-BE49-F238E27FC236}">
                <a16:creationId xmlns:a16="http://schemas.microsoft.com/office/drawing/2014/main" id="{4BB2A677-810C-2FD4-EE59-C960C77A0AF0}"/>
              </a:ext>
            </a:extLst>
          </p:cNvPr>
          <p:cNvSpPr txBox="1">
            <a:spLocks/>
          </p:cNvSpPr>
          <p:nvPr/>
        </p:nvSpPr>
        <p:spPr>
          <a:xfrm>
            <a:off x="4517814" y="1759113"/>
            <a:ext cx="5966452" cy="4094756"/>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Radio </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Spotify</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Physical</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Pole Banners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Window Clings</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Events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CUSA Launch Event</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Brand Launch Event</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Press Conferences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Coach Caravan</a:t>
            </a:r>
          </a:p>
          <a:p>
            <a:pPr lvl="1"/>
            <a:r>
              <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Promotional</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Decals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Shirts</a:t>
            </a:r>
          </a:p>
          <a:p>
            <a:pPr lvl="2"/>
            <a:r>
              <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Cobranded CUSA</a:t>
            </a:r>
          </a:p>
          <a:p>
            <a:pPr lvl="1"/>
            <a:endParaRPr lang="en-US" sz="20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2"/>
            <a:endParaRPr lang="en-US" sz="1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1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12164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199" y="3996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endParaRPr lang="en-US" b="1" i="1" dirty="0">
              <a:solidFill>
                <a:srgbClr val="E36436"/>
              </a:solidFill>
              <a:latin typeface="Helvetica Bold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7" name="Table 7">
            <a:extLst>
              <a:ext uri="{FF2B5EF4-FFF2-40B4-BE49-F238E27FC236}">
                <a16:creationId xmlns:a16="http://schemas.microsoft.com/office/drawing/2014/main" id="{FFD7F495-52A1-C565-7638-6F2DB05C524B}"/>
              </a:ext>
            </a:extLst>
          </p:cNvPr>
          <p:cNvGraphicFramePr>
            <a:graphicFrameLocks noGrp="1"/>
          </p:cNvGraphicFramePr>
          <p:nvPr>
            <p:extLst>
              <p:ext uri="{D42A27DB-BD31-4B8C-83A1-F6EECF244321}">
                <p14:modId xmlns:p14="http://schemas.microsoft.com/office/powerpoint/2010/main" val="926446730"/>
              </p:ext>
            </p:extLst>
          </p:nvPr>
        </p:nvGraphicFramePr>
        <p:xfrm>
          <a:off x="838199" y="1273240"/>
          <a:ext cx="10515600" cy="4162427"/>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396532">
                <a:tc>
                  <a:txBody>
                    <a:bodyPr/>
                    <a:lstStyle/>
                    <a:p>
                      <a:r>
                        <a:rPr lang="en-US" sz="2000" b="1" i="0" dirty="0">
                          <a:latin typeface="Helvetica" pitchFamily="2" charset="0"/>
                        </a:rPr>
                        <a:t>#2 Budget Priority</a:t>
                      </a:r>
                    </a:p>
                  </a:txBody>
                  <a:tcPr>
                    <a:solidFill>
                      <a:srgbClr val="E36436"/>
                    </a:solidFill>
                  </a:tcPr>
                </a:tc>
                <a:tc>
                  <a:txBody>
                    <a:bodyPr/>
                    <a:lstStyle/>
                    <a:p>
                      <a:r>
                        <a:rPr lang="en-US" sz="2000" b="1" i="0" dirty="0">
                          <a:latin typeface="Helvetica" pitchFamily="2" charset="0"/>
                        </a:rPr>
                        <a:t>Marketing Tools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3.4:  Identify/improve, promulgate, and leverage the SHSU brand</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$400,000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new IMC department will need to have marketing tools in place to manage, measure and control our process, our channel distribution and our analytics. The outcome of this effort will provide the department with the tools necessary to be systematic in its approach and strategic in its creative measurements.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not funded, we will risk spending time and capital on marketing management without the ability to be organized and measured. We will also risk limiting our ability to unite the university under one comprehensive brand identity.</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2110537"/>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4715</TotalTime>
  <Words>800</Words>
  <Application>Microsoft Office PowerPoint</Application>
  <PresentationFormat>Widescreen</PresentationFormat>
  <Paragraphs>132</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Helvetica</vt:lpstr>
      <vt:lpstr>Helvetica Bold Oblique</vt:lpstr>
      <vt:lpstr>Helvetica Neue</vt:lpstr>
      <vt:lpstr>Helvetica Oblique</vt:lpstr>
      <vt:lpstr>Office Theme 2013 - 2022</vt:lpstr>
      <vt:lpstr>Integrated Marketing Communications</vt:lpstr>
      <vt:lpstr>Integrated Marketing Communications</vt:lpstr>
      <vt:lpstr>FY 2023 Accomplishments</vt:lpstr>
      <vt:lpstr>FY 2023 Accomplishments</vt:lpstr>
      <vt:lpstr>FY 2023 Accomplishments</vt:lpstr>
      <vt:lpstr>FY 2023 Accomplishments</vt:lpstr>
      <vt:lpstr>Budget Request</vt:lpstr>
      <vt:lpstr>Supportive Data If Applicable</vt:lpstr>
      <vt:lpstr>Budget Request</vt:lpstr>
      <vt:lpstr>Supportive Data If Applicable</vt:lpstr>
      <vt:lpstr>Budget Request</vt:lpstr>
      <vt:lpstr>Summary of Budget Requests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35</cp:revision>
  <dcterms:created xsi:type="dcterms:W3CDTF">2023-01-09T16:14:47Z</dcterms:created>
  <dcterms:modified xsi:type="dcterms:W3CDTF">2023-03-30T14:43:40Z</dcterms:modified>
</cp:coreProperties>
</file>